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263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4" r:id="rId12"/>
    <p:sldId id="284" r:id="rId13"/>
    <p:sldId id="275" r:id="rId14"/>
    <p:sldId id="277" r:id="rId15"/>
    <p:sldId id="276" r:id="rId16"/>
    <p:sldId id="258" r:id="rId17"/>
    <p:sldId id="285" r:id="rId18"/>
    <p:sldId id="286" r:id="rId19"/>
    <p:sldId id="288" r:id="rId20"/>
    <p:sldId id="278" r:id="rId21"/>
    <p:sldId id="289" r:id="rId22"/>
    <p:sldId id="291" r:id="rId23"/>
    <p:sldId id="292" r:id="rId24"/>
    <p:sldId id="290" r:id="rId25"/>
    <p:sldId id="294" r:id="rId26"/>
    <p:sldId id="295" r:id="rId27"/>
    <p:sldId id="296" r:id="rId28"/>
    <p:sldId id="297" r:id="rId29"/>
    <p:sldId id="279" r:id="rId30"/>
    <p:sldId id="298" r:id="rId31"/>
    <p:sldId id="299" r:id="rId32"/>
    <p:sldId id="300" r:id="rId33"/>
    <p:sldId id="302" r:id="rId34"/>
    <p:sldId id="301" r:id="rId35"/>
    <p:sldId id="303" r:id="rId36"/>
    <p:sldId id="304" r:id="rId37"/>
    <p:sldId id="305" r:id="rId38"/>
    <p:sldId id="262" r:id="rId39"/>
    <p:sldId id="280" r:id="rId40"/>
    <p:sldId id="281" r:id="rId41"/>
    <p:sldId id="307" r:id="rId42"/>
    <p:sldId id="306" r:id="rId43"/>
    <p:sldId id="282" r:id="rId44"/>
    <p:sldId id="283" r:id="rId45"/>
    <p:sldId id="308" r:id="rId46"/>
    <p:sldId id="309" r:id="rId47"/>
    <p:sldId id="313" r:id="rId48"/>
    <p:sldId id="310" r:id="rId49"/>
    <p:sldId id="311" r:id="rId50"/>
    <p:sldId id="317" r:id="rId51"/>
    <p:sldId id="31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9"/>
    <p:restoredTop sz="73508"/>
  </p:normalViewPr>
  <p:slideViewPr>
    <p:cSldViewPr snapToGrid="0">
      <p:cViewPr varScale="1">
        <p:scale>
          <a:sx n="106" d="100"/>
          <a:sy n="106" d="100"/>
        </p:scale>
        <p:origin x="2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F7261-76BA-3F4F-B5B3-254EF3A96CAF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B2FF4-A47F-4246-B6CF-D8CD5F3A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9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47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57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1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78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95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90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14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6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4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3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18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0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74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45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3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6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3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64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55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8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8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91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50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75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79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40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6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771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7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49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35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97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32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644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893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751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314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021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0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665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0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73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69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333333"/>
              </a:solidFill>
              <a:effectLst/>
              <a:latin typeface="Segoeui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6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333333"/>
              </a:solidFill>
              <a:effectLst/>
              <a:latin typeface="Segoeui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B2FF4-A47F-4246-B6CF-D8CD5F3A6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9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613-A320-455C-857C-BFFD83224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9B993-6DE4-6876-C1D2-AF5670C3E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3427-760F-6005-7297-9B17A262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A6DF-BAAD-8B4A-A23E-93FAC9C7E47B}" type="datetime1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DE153-FD23-1324-05BE-494F0763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63CE-F117-BE83-3F7F-CD6DF7A6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0529A-AEFB-FDA6-956F-B8C7FF3C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EAEC0-0D7F-6280-5005-BF89C6411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44FDA-E347-F6F0-1AB2-923C8FBF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A180-CFD0-1A4C-9FF7-65219D7B7922}" type="datetime1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A111-1F9F-9475-002A-A67E4876C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E98C-8698-C2E1-356E-DD7DFEF9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6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8158B-CEB1-44A7-F8BE-D70AD7E31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380A-528F-A737-925C-304799306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38617-6631-E429-2BDB-C49299549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1628B-F741-734F-B279-87348F1560A7}" type="datetime1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42F26-F131-B426-03CB-5677A5C6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C879D-5216-BF7B-08D9-C17EE2F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0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89163-420E-062E-329C-5BDD0B2D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527D2-EB94-BF5F-64C2-A8568AFFB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E0E01-7BBC-9507-3E88-422967C5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8756-AAED-0D43-B40E-0A3E2960D9CC}" type="datetime1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6CF35-216F-B48D-E8C4-FEEF8EE7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BBB0C-9223-7212-133C-A83E2DFA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8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BC38-7015-A7BE-D032-613AA065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46A2D-13B9-4DFF-943B-9AE46CE2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22615-0398-6182-0381-F89E58B5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35F01-C2BB-CA4B-A78C-894782B090A6}" type="datetime1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86B1C-2147-C06F-545F-6C5F2E4A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B7D20-D90D-1855-4B89-08CDA3FE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6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9CDB-B773-8001-2B24-0341CAF9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ABEB1-FD93-52B0-8B37-0C63B6A29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97CDF-D525-BC47-78EE-52CEAE517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C59AC-F198-3C2F-E040-C972D551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6B45-4C52-7E42-AB15-AD66B73BC68E}" type="datetime1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D8273-2F87-A750-F2B0-504A8253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088BA-B5DF-B9A7-138E-C86AADB6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362B-F62C-752D-9A35-3CEA2BB0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A88E8-71D7-EE54-A9CC-54F5194DA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772F6-BD53-C2DF-8D8C-C9934E15F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39398-7101-E597-7DC9-0321719AA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923FC-8887-8A52-7B2F-807B71936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40BFF-803F-64C9-A184-FB26EBA3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3CA0-56C8-3741-94EE-2E1F561821E4}" type="datetime1">
              <a:rPr lang="en-US" smtClean="0"/>
              <a:t>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01F966-7F6B-D227-9C73-2AB8C1E2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A4395-2301-4174-D028-BC87AB4F1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E1FF-4016-FD3A-8EE2-A1B649EE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38A94-C979-EC3C-B2B8-572E9FBC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8252-1D78-EF43-A6DF-F646546AD273}" type="datetime1">
              <a:rPr lang="en-US" smtClean="0"/>
              <a:t>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82390-EB43-61FE-5D4D-BB7A49C1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41743-599C-ECE7-3643-C08B1094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8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03D24-538D-EE0C-7A39-4FF4BB9F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DE7C-17DC-514A-BAFB-9FE496A41924}" type="datetime1">
              <a:rPr lang="en-US" smtClean="0"/>
              <a:t>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7E721-8989-1014-09F8-56BA6F69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605B9-5511-E26C-EE07-A4F1ECA9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2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560E-97E3-D176-C79C-161E95F7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2876-4FBE-563B-AB46-D00B7F69C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34746-F466-D034-912B-DC57B60FE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DC30A-A25F-924F-5B55-D4E76086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580F-DC9A-014E-B9A0-64CACF2F8B24}" type="datetime1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8BDC0-3D2D-DEAF-1BD0-E25C005B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FE582-1202-3EC1-6CB8-1DFBFA2D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9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E366-147F-EAE8-46C7-A600D73D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FF24A2-7A7D-D44D-70D7-D3338060B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2092E-0AE3-9C7B-729D-D3044A121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09538-0177-F8B9-A509-5487C4DA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5105-5037-E44B-A53A-1074DE38CA0B}" type="datetime1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0CCB0-F59E-4349-C9EF-8EF3DE41E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FAF67-9C2F-A872-3C66-F457D333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712903-8AD1-A751-C062-D8963154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97A9-343A-0F9C-A2D2-D4E25B5F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C6E1E-5D6A-6279-EE09-4E8A6C6CC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A2CF3-4A0B-B849-9B59-8AF991B05774}" type="datetime1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47F64-6338-A7E9-062A-A0956CE9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12F8-48F6-F331-54A0-5D6410938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B4040-5AA9-3F40-BB2A-2B34D1EE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lab.u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10" Type="http://schemas.openxmlformats.org/officeDocument/2006/relationships/image" Target="../media/image22.jpe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rdatalab.org/courses/csc2229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oronto-net24w.hotcrp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9058F-5941-2762-279B-512BD8D9A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3B9B6-BA30-7AB7-AD24-F3E02A7D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0172"/>
            <a:ext cx="9144000" cy="213360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CSC2229: Topics in Computer Networks, Winter 2024</a:t>
            </a:r>
            <a:endParaRPr 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Qizhen Zhang</a:t>
            </a:r>
          </a:p>
        </p:txBody>
      </p:sp>
      <p:pic>
        <p:nvPicPr>
          <p:cNvPr id="1034" name="Picture 10" descr="UofT CS Robotics Group">
            <a:extLst>
              <a:ext uri="{FF2B5EF4-FFF2-40B4-BE49-F238E27FC236}">
                <a16:creationId xmlns:a16="http://schemas.microsoft.com/office/drawing/2014/main" id="{878630AB-BD87-58D2-9012-9768177C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58" y="136803"/>
            <a:ext cx="5518946" cy="12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87013-7D81-5E5E-2596-39DAAE07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51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Research a specific topic related to cloud computing and data center networks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Teamwork (2-3 students per team): a 1-page proposal, a 6-page report, and a 25-minute presentation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How to execute the project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Reproduce existing work (80% reproduction + 20% innovation)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Develop your own ideas (50% design + 50% realization)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huffle Dances MoCap Motions in Animations - UE Marketplace">
            <a:extLst>
              <a:ext uri="{FF2B5EF4-FFF2-40B4-BE49-F238E27FC236}">
                <a16:creationId xmlns:a16="http://schemas.microsoft.com/office/drawing/2014/main" id="{6D02CB19-8CCE-2CC6-60F3-82B9AC57D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914" y="365125"/>
            <a:ext cx="5852886" cy="1325563"/>
          </a:xfrm>
        </p:spPr>
        <p:txBody>
          <a:bodyPr/>
          <a:lstStyle/>
          <a:p>
            <a:pPr algn="ctr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This Year's Topic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58C50-3C3C-D2B1-4722-B8585C31B53D}"/>
              </a:ext>
            </a:extLst>
          </p:cNvPr>
          <p:cNvSpPr txBox="1"/>
          <p:nvPr/>
        </p:nvSpPr>
        <p:spPr>
          <a:xfrm>
            <a:off x="6838043" y="1596772"/>
            <a:ext cx="3178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Shuffle</a:t>
            </a:r>
            <a:endParaRPr lang="en-US" sz="4800" b="1" dirty="0">
              <a:solidFill>
                <a:srgbClr val="1F2E5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7052C5-4FBA-0A04-8DD7-E42A2399577A}"/>
              </a:ext>
            </a:extLst>
          </p:cNvPr>
          <p:cNvSpPr/>
          <p:nvPr/>
        </p:nvSpPr>
        <p:spPr>
          <a:xfrm>
            <a:off x="0" y="2922334"/>
            <a:ext cx="12192000" cy="3935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895E67-886A-6ABD-96CD-37875484E945}"/>
              </a:ext>
            </a:extLst>
          </p:cNvPr>
          <p:cNvSpPr/>
          <p:nvPr/>
        </p:nvSpPr>
        <p:spPr>
          <a:xfrm>
            <a:off x="1117600" y="3864428"/>
            <a:ext cx="290286" cy="288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5BE15-5C2F-01A5-A903-19382A86D7B6}"/>
              </a:ext>
            </a:extLst>
          </p:cNvPr>
          <p:cNvSpPr/>
          <p:nvPr/>
        </p:nvSpPr>
        <p:spPr>
          <a:xfrm>
            <a:off x="1117600" y="4474852"/>
            <a:ext cx="290286" cy="288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9CD99E-072E-E1BB-595A-5C52B0E70A38}"/>
              </a:ext>
            </a:extLst>
          </p:cNvPr>
          <p:cNvSpPr/>
          <p:nvPr/>
        </p:nvSpPr>
        <p:spPr>
          <a:xfrm>
            <a:off x="1117600" y="5080399"/>
            <a:ext cx="290286" cy="288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6BE739-1939-EA4D-6BC7-F5CB04CE0078}"/>
              </a:ext>
            </a:extLst>
          </p:cNvPr>
          <p:cNvSpPr/>
          <p:nvPr/>
        </p:nvSpPr>
        <p:spPr>
          <a:xfrm>
            <a:off x="1117600" y="5685946"/>
            <a:ext cx="290286" cy="288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5043F0-706E-1896-1210-82CB188DA6C9}"/>
              </a:ext>
            </a:extLst>
          </p:cNvPr>
          <p:cNvSpPr/>
          <p:nvPr/>
        </p:nvSpPr>
        <p:spPr>
          <a:xfrm>
            <a:off x="4717143" y="3530600"/>
            <a:ext cx="290286" cy="2884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BFC872-21BD-DEB1-7FCA-B07D03ACAD32}"/>
              </a:ext>
            </a:extLst>
          </p:cNvPr>
          <p:cNvSpPr/>
          <p:nvPr/>
        </p:nvSpPr>
        <p:spPr>
          <a:xfrm>
            <a:off x="4717143" y="4141024"/>
            <a:ext cx="290286" cy="2884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FF989E-EF98-871E-6AD8-3E5E963FA04F}"/>
              </a:ext>
            </a:extLst>
          </p:cNvPr>
          <p:cNvSpPr/>
          <p:nvPr/>
        </p:nvSpPr>
        <p:spPr>
          <a:xfrm>
            <a:off x="4717143" y="4746571"/>
            <a:ext cx="290286" cy="2884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B0CB1F-1231-923C-ECA7-36FEF20812F6}"/>
              </a:ext>
            </a:extLst>
          </p:cNvPr>
          <p:cNvSpPr/>
          <p:nvPr/>
        </p:nvSpPr>
        <p:spPr>
          <a:xfrm>
            <a:off x="4717143" y="5352118"/>
            <a:ext cx="290286" cy="2884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309915-61FF-BEDF-9253-10BF70AE40DA}"/>
              </a:ext>
            </a:extLst>
          </p:cNvPr>
          <p:cNvSpPr/>
          <p:nvPr/>
        </p:nvSpPr>
        <p:spPr>
          <a:xfrm>
            <a:off x="4717143" y="5957665"/>
            <a:ext cx="290286" cy="2884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D22BBC-DFC6-33DF-1B7F-37EF74023F2C}"/>
              </a:ext>
            </a:extLst>
          </p:cNvPr>
          <p:cNvCxnSpPr>
            <a:stCxn id="11" idx="6"/>
            <a:endCxn id="15" idx="2"/>
          </p:cNvCxnSpPr>
          <p:nvPr/>
        </p:nvCxnSpPr>
        <p:spPr>
          <a:xfrm flipV="1">
            <a:off x="1407886" y="3674835"/>
            <a:ext cx="3309257" cy="333828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516495-8C0D-E494-F485-E5B498B6E4F0}"/>
              </a:ext>
            </a:extLst>
          </p:cNvPr>
          <p:cNvCxnSpPr>
            <a:cxnSpLocks/>
            <a:stCxn id="11" idx="6"/>
            <a:endCxn id="16" idx="2"/>
          </p:cNvCxnSpPr>
          <p:nvPr/>
        </p:nvCxnSpPr>
        <p:spPr>
          <a:xfrm>
            <a:off x="1407886" y="4008663"/>
            <a:ext cx="3309257" cy="276596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3E4288-EB7C-99F6-E936-CF37C66F7901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1407886" y="4008663"/>
            <a:ext cx="3309257" cy="882143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051558-F022-D517-5C79-D3D3CA6D5CC1}"/>
              </a:ext>
            </a:extLst>
          </p:cNvPr>
          <p:cNvCxnSpPr>
            <a:cxnSpLocks/>
            <a:stCxn id="11" idx="6"/>
            <a:endCxn id="18" idx="2"/>
          </p:cNvCxnSpPr>
          <p:nvPr/>
        </p:nvCxnSpPr>
        <p:spPr>
          <a:xfrm>
            <a:off x="1407886" y="4008663"/>
            <a:ext cx="3309257" cy="1487690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2AFCA8-8143-9587-1E60-673A6391D84E}"/>
              </a:ext>
            </a:extLst>
          </p:cNvPr>
          <p:cNvCxnSpPr>
            <a:cxnSpLocks/>
            <a:stCxn id="11" idx="6"/>
            <a:endCxn id="19" idx="2"/>
          </p:cNvCxnSpPr>
          <p:nvPr/>
        </p:nvCxnSpPr>
        <p:spPr>
          <a:xfrm>
            <a:off x="1407886" y="4008663"/>
            <a:ext cx="3309257" cy="2093237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C26340A-21F8-4AD6-A545-E33D084656C3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1407886" y="3674835"/>
            <a:ext cx="3309257" cy="944252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F595F16-F1F1-B9DF-1033-8BAFEF31E708}"/>
              </a:ext>
            </a:extLst>
          </p:cNvPr>
          <p:cNvCxnSpPr>
            <a:cxnSpLocks/>
            <a:stCxn id="12" idx="6"/>
            <a:endCxn id="16" idx="2"/>
          </p:cNvCxnSpPr>
          <p:nvPr/>
        </p:nvCxnSpPr>
        <p:spPr>
          <a:xfrm flipV="1">
            <a:off x="1407886" y="4285259"/>
            <a:ext cx="3309257" cy="333828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0193A9-0419-5DFB-D558-52007DF4DF37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1407886" y="4619087"/>
            <a:ext cx="3309257" cy="271719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0CAA08-CE9E-7895-042A-57F732B01C78}"/>
              </a:ext>
            </a:extLst>
          </p:cNvPr>
          <p:cNvCxnSpPr>
            <a:cxnSpLocks/>
            <a:stCxn id="12" idx="6"/>
            <a:endCxn id="18" idx="2"/>
          </p:cNvCxnSpPr>
          <p:nvPr/>
        </p:nvCxnSpPr>
        <p:spPr>
          <a:xfrm>
            <a:off x="1407886" y="4619087"/>
            <a:ext cx="3309257" cy="877266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E9AC42-EA1A-68CE-8CF7-54181408A141}"/>
              </a:ext>
            </a:extLst>
          </p:cNvPr>
          <p:cNvCxnSpPr>
            <a:cxnSpLocks/>
            <a:stCxn id="12" idx="6"/>
            <a:endCxn id="19" idx="2"/>
          </p:cNvCxnSpPr>
          <p:nvPr/>
        </p:nvCxnSpPr>
        <p:spPr>
          <a:xfrm>
            <a:off x="1407886" y="4619087"/>
            <a:ext cx="3309257" cy="1482813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927E3E5-E6C0-6D2B-D2CE-43FEE96C28E4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 flipV="1">
            <a:off x="1407886" y="3674835"/>
            <a:ext cx="3309257" cy="1549799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510FB38-6727-16AA-D9BE-D2A16FB77ED3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 flipV="1">
            <a:off x="1407886" y="4285259"/>
            <a:ext cx="3309257" cy="939375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" name="Straight Arrow Connector 4098">
            <a:extLst>
              <a:ext uri="{FF2B5EF4-FFF2-40B4-BE49-F238E27FC236}">
                <a16:creationId xmlns:a16="http://schemas.microsoft.com/office/drawing/2014/main" id="{A3D21004-6F2B-7B0B-55F2-C91EC16C6913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1407886" y="4890806"/>
            <a:ext cx="3309257" cy="333828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Straight Arrow Connector 4102">
            <a:extLst>
              <a:ext uri="{FF2B5EF4-FFF2-40B4-BE49-F238E27FC236}">
                <a16:creationId xmlns:a16="http://schemas.microsoft.com/office/drawing/2014/main" id="{1BC25C14-B77D-4A5E-A442-6CAB8EF6F8F9}"/>
              </a:ext>
            </a:extLst>
          </p:cNvPr>
          <p:cNvCxnSpPr>
            <a:cxnSpLocks/>
            <a:stCxn id="13" idx="6"/>
            <a:endCxn id="18" idx="2"/>
          </p:cNvCxnSpPr>
          <p:nvPr/>
        </p:nvCxnSpPr>
        <p:spPr>
          <a:xfrm>
            <a:off x="1407886" y="5224634"/>
            <a:ext cx="3309257" cy="271719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6" name="Straight Arrow Connector 4105">
            <a:extLst>
              <a:ext uri="{FF2B5EF4-FFF2-40B4-BE49-F238E27FC236}">
                <a16:creationId xmlns:a16="http://schemas.microsoft.com/office/drawing/2014/main" id="{AE045C88-7D0F-29A6-4DDA-F2FC436C6218}"/>
              </a:ext>
            </a:extLst>
          </p:cNvPr>
          <p:cNvCxnSpPr>
            <a:cxnSpLocks/>
            <a:stCxn id="13" idx="6"/>
            <a:endCxn id="19" idx="2"/>
          </p:cNvCxnSpPr>
          <p:nvPr/>
        </p:nvCxnSpPr>
        <p:spPr>
          <a:xfrm>
            <a:off x="1407886" y="5224634"/>
            <a:ext cx="3309257" cy="877266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08777382-45E4-8418-F12B-8E6B822C8682}"/>
              </a:ext>
            </a:extLst>
          </p:cNvPr>
          <p:cNvCxnSpPr>
            <a:cxnSpLocks/>
            <a:stCxn id="14" idx="6"/>
            <a:endCxn id="15" idx="2"/>
          </p:cNvCxnSpPr>
          <p:nvPr/>
        </p:nvCxnSpPr>
        <p:spPr>
          <a:xfrm flipV="1">
            <a:off x="1407886" y="3674835"/>
            <a:ext cx="3309257" cy="2155346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2" name="Straight Arrow Connector 4111">
            <a:extLst>
              <a:ext uri="{FF2B5EF4-FFF2-40B4-BE49-F238E27FC236}">
                <a16:creationId xmlns:a16="http://schemas.microsoft.com/office/drawing/2014/main" id="{64F84FB9-7AF2-BA23-6BD5-C3EA2BD4EF63}"/>
              </a:ext>
            </a:extLst>
          </p:cNvPr>
          <p:cNvCxnSpPr>
            <a:cxnSpLocks/>
            <a:stCxn id="14" idx="6"/>
            <a:endCxn id="16" idx="2"/>
          </p:cNvCxnSpPr>
          <p:nvPr/>
        </p:nvCxnSpPr>
        <p:spPr>
          <a:xfrm flipV="1">
            <a:off x="1407886" y="4285259"/>
            <a:ext cx="3309257" cy="1544922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6" name="Straight Arrow Connector 4115">
            <a:extLst>
              <a:ext uri="{FF2B5EF4-FFF2-40B4-BE49-F238E27FC236}">
                <a16:creationId xmlns:a16="http://schemas.microsoft.com/office/drawing/2014/main" id="{53C294BD-44F0-92CA-1044-37FE8B72794A}"/>
              </a:ext>
            </a:extLst>
          </p:cNvPr>
          <p:cNvCxnSpPr>
            <a:cxnSpLocks/>
            <a:stCxn id="14" idx="6"/>
            <a:endCxn id="17" idx="2"/>
          </p:cNvCxnSpPr>
          <p:nvPr/>
        </p:nvCxnSpPr>
        <p:spPr>
          <a:xfrm flipV="1">
            <a:off x="1407886" y="4890806"/>
            <a:ext cx="3309257" cy="939375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Straight Arrow Connector 4118">
            <a:extLst>
              <a:ext uri="{FF2B5EF4-FFF2-40B4-BE49-F238E27FC236}">
                <a16:creationId xmlns:a16="http://schemas.microsoft.com/office/drawing/2014/main" id="{B0DEE539-DC42-29CE-D715-6A2750B3C682}"/>
              </a:ext>
            </a:extLst>
          </p:cNvPr>
          <p:cNvCxnSpPr>
            <a:cxnSpLocks/>
            <a:stCxn id="14" idx="6"/>
            <a:endCxn id="18" idx="2"/>
          </p:cNvCxnSpPr>
          <p:nvPr/>
        </p:nvCxnSpPr>
        <p:spPr>
          <a:xfrm flipV="1">
            <a:off x="1407886" y="5496353"/>
            <a:ext cx="3309257" cy="333828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Arrow Connector 4121">
            <a:extLst>
              <a:ext uri="{FF2B5EF4-FFF2-40B4-BE49-F238E27FC236}">
                <a16:creationId xmlns:a16="http://schemas.microsoft.com/office/drawing/2014/main" id="{DB4BA38D-6712-A349-F244-C9F8A9C4F1F2}"/>
              </a:ext>
            </a:extLst>
          </p:cNvPr>
          <p:cNvCxnSpPr>
            <a:cxnSpLocks/>
            <a:stCxn id="14" idx="6"/>
            <a:endCxn id="19" idx="2"/>
          </p:cNvCxnSpPr>
          <p:nvPr/>
        </p:nvCxnSpPr>
        <p:spPr>
          <a:xfrm>
            <a:off x="1407886" y="5830181"/>
            <a:ext cx="3309257" cy="271719"/>
          </a:xfrm>
          <a:prstGeom prst="straightConnector1">
            <a:avLst/>
          </a:prstGeom>
          <a:ln w="19050">
            <a:solidFill>
              <a:srgbClr val="1F2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TextBox 4125">
            <a:extLst>
              <a:ext uri="{FF2B5EF4-FFF2-40B4-BE49-F238E27FC236}">
                <a16:creationId xmlns:a16="http://schemas.microsoft.com/office/drawing/2014/main" id="{268543BC-A674-4F68-7EA1-50EA4E5453A1}"/>
              </a:ext>
            </a:extLst>
          </p:cNvPr>
          <p:cNvSpPr txBox="1"/>
          <p:nvPr/>
        </p:nvSpPr>
        <p:spPr>
          <a:xfrm>
            <a:off x="5500914" y="3336534"/>
            <a:ext cx="66910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 critical communication primitive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Databases, MapReduce, ML…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Any perspective of shuffling in cloud data centers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Background materials on Quercus</a:t>
            </a:r>
          </a:p>
        </p:txBody>
      </p:sp>
    </p:spTree>
    <p:extLst>
      <p:ext uri="{BB962C8B-B14F-4D97-AF65-F5344CB8AC3E}">
        <p14:creationId xmlns:p14="http://schemas.microsoft.com/office/powerpoint/2010/main" val="18224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System implementation and evaluation are an integral part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60%+ of the mark for reproduction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50% of the mark for new proposals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CloudLab: </a:t>
            </a: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https://cloudlab.us</a:t>
            </a:r>
            <a:endParaRPr lang="en-US" dirty="0">
              <a:solidFill>
                <a:srgbClr val="1F2E57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An academic cloud where you get physical machines and network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Register an account and request to join the 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csc2229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Jan. 14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Jan. 19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Feb. 9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Apr. 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B4C9E-9169-71C3-D3D1-14648B330EE0}"/>
              </a:ext>
            </a:extLst>
          </p:cNvPr>
          <p:cNvSpPr txBox="1"/>
          <p:nvPr/>
        </p:nvSpPr>
        <p:spPr>
          <a:xfrm>
            <a:off x="2310739" y="2717869"/>
            <a:ext cx="8638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Sign up for leading discussions on the </a:t>
            </a:r>
            <a:r>
              <a:rPr lang="en-US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Google Sheets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Form team and put names on the </a:t>
            </a:r>
            <a:r>
              <a:rPr lang="en-US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Google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204CFB-B2A0-A383-597A-724833E8AFD6}"/>
              </a:ext>
            </a:extLst>
          </p:cNvPr>
          <p:cNvSpPr txBox="1"/>
          <p:nvPr/>
        </p:nvSpPr>
        <p:spPr>
          <a:xfrm>
            <a:off x="2310739" y="3728695"/>
            <a:ext cx="8638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Submit project proposal on </a:t>
            </a:r>
            <a:r>
              <a:rPr lang="en-US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Quercus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Sign up for the final presentation on </a:t>
            </a:r>
            <a:r>
              <a:rPr lang="en-US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Google Sheets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35DAD-4527-A302-9224-FD556315B82A}"/>
              </a:ext>
            </a:extLst>
          </p:cNvPr>
          <p:cNvSpPr txBox="1"/>
          <p:nvPr/>
        </p:nvSpPr>
        <p:spPr>
          <a:xfrm>
            <a:off x="2310739" y="4905771"/>
            <a:ext cx="8638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Submit project report on </a:t>
            </a:r>
            <a:r>
              <a:rPr lang="en-US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Quercus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D019B-9889-FC20-A3B3-E7D7F8780FA8}"/>
              </a:ext>
            </a:extLst>
          </p:cNvPr>
          <p:cNvSpPr txBox="1"/>
          <p:nvPr/>
        </p:nvSpPr>
        <p:spPr>
          <a:xfrm>
            <a:off x="2310739" y="1870075"/>
            <a:ext cx="8638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Register a </a:t>
            </a:r>
            <a:r>
              <a:rPr lang="en-US" dirty="0" err="1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HotCrp</a:t>
            </a:r>
            <a:r>
              <a:rPr lang="en-US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 account and fill the info on </a:t>
            </a:r>
            <a:r>
              <a:rPr lang="en-US" b="1" dirty="0">
                <a:solidFill>
                  <a:srgbClr val="1F2E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Google Sheets</a:t>
            </a:r>
          </a:p>
        </p:txBody>
      </p:sp>
    </p:spTree>
    <p:extLst>
      <p:ext uri="{BB962C8B-B14F-4D97-AF65-F5344CB8AC3E}">
        <p14:creationId xmlns:p14="http://schemas.microsoft.com/office/powerpoint/2010/main" val="3440843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Office hours: Wednesday 9 AM – 10 AM on Zoom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Piazza (link and access on Quercus)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9058F-5941-2762-279B-512BD8D9A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681"/>
            <a:ext cx="9144000" cy="230663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 to Cloud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87013-7D81-5E5E-2596-39DAAE07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4F6AC-C817-AAF6-81A3-6907385206B4}"/>
              </a:ext>
            </a:extLst>
          </p:cNvPr>
          <p:cNvSpPr txBox="1"/>
          <p:nvPr/>
        </p:nvSpPr>
        <p:spPr>
          <a:xfrm>
            <a:off x="2713578" y="5987018"/>
            <a:ext cx="676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*Incorporates lectures by Vincent Liu and Mohammad Alizadeh</a:t>
            </a:r>
          </a:p>
        </p:txBody>
      </p:sp>
    </p:spTree>
    <p:extLst>
      <p:ext uri="{BB962C8B-B14F-4D97-AF65-F5344CB8AC3E}">
        <p14:creationId xmlns:p14="http://schemas.microsoft.com/office/powerpoint/2010/main" val="320726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Is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F5600-A8E3-F6AA-DA68-32441FB16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41" y="1690688"/>
            <a:ext cx="2975429" cy="1006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06C1E-344D-334D-6EFD-439F83E11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167" y="1624513"/>
            <a:ext cx="3045278" cy="1105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867A0-214F-57A8-DDD1-CBA0B3529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14" y="4285418"/>
            <a:ext cx="2910295" cy="2182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B805C-E2B0-59ED-B482-C8AFA864F4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503" y="5464646"/>
            <a:ext cx="2317750" cy="1216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F72B9E-1DDB-9A4B-841A-6C9DEFC5C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4167" y="4575175"/>
            <a:ext cx="2286000" cy="1917700"/>
          </a:xfrm>
          <a:prstGeom prst="rect">
            <a:avLst/>
          </a:prstGeom>
        </p:spPr>
      </p:pic>
      <p:pic>
        <p:nvPicPr>
          <p:cNvPr id="6146" name="Picture 2" descr="ChatGPT - Wikipedia">
            <a:extLst>
              <a:ext uri="{FF2B5EF4-FFF2-40B4-BE49-F238E27FC236}">
                <a16:creationId xmlns:a16="http://schemas.microsoft.com/office/drawing/2014/main" id="{BE82B872-9353-0D10-715C-050D454F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112" y="2697083"/>
            <a:ext cx="1794577" cy="179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acebook alters its logo in “subtle, but significant” rebrand">
            <a:extLst>
              <a:ext uri="{FF2B5EF4-FFF2-40B4-BE49-F238E27FC236}">
                <a16:creationId xmlns:a16="http://schemas.microsoft.com/office/drawing/2014/main" id="{D17C99E9-1AE8-F669-DCE6-A42731AB2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6855" y="3016251"/>
            <a:ext cx="4785757" cy="8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ing Chat">
            <a:extLst>
              <a:ext uri="{FF2B5EF4-FFF2-40B4-BE49-F238E27FC236}">
                <a16:creationId xmlns:a16="http://schemas.microsoft.com/office/drawing/2014/main" id="{86FDFA96-8998-0060-70DF-020669DA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123" y="3504670"/>
            <a:ext cx="1663288" cy="16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05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Is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54503EB-5BE7-BCC9-FF8E-D1EC2C621207}"/>
              </a:ext>
            </a:extLst>
          </p:cNvPr>
          <p:cNvSpPr/>
          <p:nvPr/>
        </p:nvSpPr>
        <p:spPr>
          <a:xfrm>
            <a:off x="838200" y="1825625"/>
            <a:ext cx="6780199" cy="3688997"/>
          </a:xfrm>
          <a:prstGeom prst="wedgeRectCallout">
            <a:avLst>
              <a:gd name="adj1" fmla="val 64100"/>
              <a:gd name="adj2" fmla="val -288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4B589-E21B-2CB2-6504-E4DEE0D4F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06" y="1839275"/>
            <a:ext cx="6686186" cy="3661696"/>
          </a:xfrm>
          <a:prstGeom prst="rect">
            <a:avLst/>
          </a:prstGeom>
        </p:spPr>
      </p:pic>
      <p:pic>
        <p:nvPicPr>
          <p:cNvPr id="7170" name="Picture 2" descr="Amazon Web Services - Wikipedia">
            <a:extLst>
              <a:ext uri="{FF2B5EF4-FFF2-40B4-BE49-F238E27FC236}">
                <a16:creationId xmlns:a16="http://schemas.microsoft.com/office/drawing/2014/main" id="{604D032C-CE0A-04EA-58EF-217665B3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4518" y="2119457"/>
            <a:ext cx="1683162" cy="10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terSystems and Azure | InterSystems">
            <a:extLst>
              <a:ext uri="{FF2B5EF4-FFF2-40B4-BE49-F238E27FC236}">
                <a16:creationId xmlns:a16="http://schemas.microsoft.com/office/drawing/2014/main" id="{2F263A7F-EA23-F11B-3E7E-957C1698D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4780" y="3308741"/>
            <a:ext cx="3314743" cy="10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oogle Cloud Platform Integration | Resmo">
            <a:extLst>
              <a:ext uri="{FF2B5EF4-FFF2-40B4-BE49-F238E27FC236}">
                <a16:creationId xmlns:a16="http://schemas.microsoft.com/office/drawing/2014/main" id="{A33E5F36-999A-7CC7-CEF4-4C90E86B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931" y="4680860"/>
            <a:ext cx="2476336" cy="14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1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Is 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18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7C9F6BE-DC65-3A3E-26C6-E16485F7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048" y="3007510"/>
            <a:ext cx="817544" cy="16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318D9-1F13-E3C2-405E-55F7DD1FE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83" y="2640706"/>
            <a:ext cx="1492976" cy="2318286"/>
          </a:xfrm>
          <a:prstGeom prst="rect">
            <a:avLst/>
          </a:prstGeom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708B6DD-07E2-F3AF-90A9-7BB3AA511486}"/>
              </a:ext>
            </a:extLst>
          </p:cNvPr>
          <p:cNvSpPr/>
          <p:nvPr/>
        </p:nvSpPr>
        <p:spPr>
          <a:xfrm>
            <a:off x="4080832" y="3393025"/>
            <a:ext cx="3170711" cy="855023"/>
          </a:xfrm>
          <a:prstGeom prst="leftRightArrow">
            <a:avLst/>
          </a:prstGeom>
          <a:solidFill>
            <a:srgbClr val="1F2E57"/>
          </a:solidFill>
          <a:ln>
            <a:solidFill>
              <a:srgbClr val="1F2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CE4E7-75DE-C3BA-165D-F2F1C8241EF5}"/>
              </a:ext>
            </a:extLst>
          </p:cNvPr>
          <p:cNvSpPr txBox="1"/>
          <p:nvPr/>
        </p:nvSpPr>
        <p:spPr>
          <a:xfrm>
            <a:off x="2374507" y="5279945"/>
            <a:ext cx="1178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Client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E79D5-63E5-9B12-72A5-89FAE17BC5AE}"/>
              </a:ext>
            </a:extLst>
          </p:cNvPr>
          <p:cNvSpPr txBox="1"/>
          <p:nvPr/>
        </p:nvSpPr>
        <p:spPr>
          <a:xfrm>
            <a:off x="8038370" y="5279945"/>
            <a:ext cx="1335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297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Is Cloud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19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7C9F6BE-DC65-3A3E-26C6-E16485F7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048" y="3007510"/>
            <a:ext cx="817544" cy="16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708B6DD-07E2-F3AF-90A9-7BB3AA511486}"/>
              </a:ext>
            </a:extLst>
          </p:cNvPr>
          <p:cNvSpPr/>
          <p:nvPr/>
        </p:nvSpPr>
        <p:spPr>
          <a:xfrm>
            <a:off x="4080832" y="3393025"/>
            <a:ext cx="3170711" cy="855023"/>
          </a:xfrm>
          <a:prstGeom prst="leftRightArrow">
            <a:avLst/>
          </a:prstGeom>
          <a:solidFill>
            <a:srgbClr val="1F2E57"/>
          </a:solidFill>
          <a:ln>
            <a:solidFill>
              <a:srgbClr val="1F2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CE4E7-75DE-C3BA-165D-F2F1C8241EF5}"/>
              </a:ext>
            </a:extLst>
          </p:cNvPr>
          <p:cNvSpPr txBox="1"/>
          <p:nvPr/>
        </p:nvSpPr>
        <p:spPr>
          <a:xfrm>
            <a:off x="2374507" y="5279945"/>
            <a:ext cx="1178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Client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E2D19-0F05-123D-2F02-8851FA4C88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142" y="4263879"/>
            <a:ext cx="4102257" cy="1897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318D9-1F13-E3C2-405E-55F7DD1F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783" y="2640706"/>
            <a:ext cx="1492976" cy="23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Introduction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lecture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Paper discussions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Final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E4545-A6AC-3D5E-155F-9148ED97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2D88C-E8C5-0982-3185-BD5C9F8C0A23}"/>
              </a:ext>
            </a:extLst>
          </p:cNvPr>
          <p:cNvSpPr txBox="1"/>
          <p:nvPr/>
        </p:nvSpPr>
        <p:spPr>
          <a:xfrm>
            <a:off x="1943100" y="5017370"/>
            <a:ext cx="830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https://fardatalab.org/courses/csc2229.html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2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B69042-495C-E83A-680C-A75439EBA673}"/>
              </a:ext>
            </a:extLst>
          </p:cNvPr>
          <p:cNvSpPr txBox="1">
            <a:spLocks/>
          </p:cNvSpPr>
          <p:nvPr/>
        </p:nvSpPr>
        <p:spPr>
          <a:xfrm>
            <a:off x="838200" y="2090057"/>
            <a:ext cx="10515600" cy="2945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 Is 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is the on-demand availability of computing resources (such as storage and infrastructure), as services over the internet.</a:t>
            </a:r>
          </a:p>
          <a:p>
            <a:pPr marL="0" indent="0">
              <a:buNone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It eliminates the need for individuals and businesses to self-manage physical resources themselves, and only pay for what they use.</a:t>
            </a:r>
          </a:p>
          <a:p>
            <a:pPr marL="0" indent="0">
              <a:buNone/>
            </a:pPr>
            <a:endParaRPr lang="en-US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r">
              <a:buNone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⏤ Google</a:t>
            </a:r>
            <a:endParaRPr lang="en-US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19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Elasticity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Scale up &amp; down based on demand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21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Elasticity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Multi-tenancy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Multiple independent users share infrastructure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Security and resource isolation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SLAs on performance and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12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Elasticity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Multi-tenancy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Centralized &amp; dynamic management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Resiliency: isolate failure of servers and storage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Workload movement: move work to other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6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Computing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Elasticity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Multi-tenancy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Dynamic management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Economies of scale	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Lower hardware and operational cost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Faster hardware iteration and transparent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6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Service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Software as a Service (SaaS)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Provides completed applications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E.g., customer relationship management, e-mail, and chat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Avoids costs of installation, maintenance, and patches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5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Service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Software as a Service (SaaS)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Platform as a Service (PaaS)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Offers platform for building applications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E.g., Google's App-Engine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Avoids worrying about scalability of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1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Cloud Service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Software as a Service (SaaS)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Platform as a Service (PaaS)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Infrastructure as a Service (IaaS)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Offers raw computing, storage, and network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E.g., Amazon's Elastic Computing Cloud (EC2)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Avoids buying servers and planning resource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6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Enabling Technology: Virtualization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2595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Multiple virtual machines on one physical machine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Applications run unmodified as on real machines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VMs can migrate from one computer to another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E6B47-68BE-44B6-CE50-459B099A1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795" y="2339037"/>
            <a:ext cx="5276650" cy="31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2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Virtual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99E1968-E97C-073C-F254-408E40A9B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311" y="1690688"/>
            <a:ext cx="6155377" cy="466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">
            <a:extLst>
              <a:ext uri="{FF2B5EF4-FFF2-40B4-BE49-F238E27FC236}">
                <a16:creationId xmlns:a16="http://schemas.microsoft.com/office/drawing/2014/main" id="{5144F876-F628-6B89-C44D-31C5C2A2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004" y="4052455"/>
            <a:ext cx="1902033" cy="53142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818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What You Will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Fundamental concepts, design principles, and practices of networking in cloud data centers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Examples of top networking research: classic works that have stood the test of time and recent advances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Hands-on experience of conducting such research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 variety of data center networking topics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Result: Data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D38B17-4743-0986-BE71-D9DE18B0BDEA}"/>
              </a:ext>
            </a:extLst>
          </p:cNvPr>
          <p:cNvGrpSpPr/>
          <p:nvPr/>
        </p:nvGrpSpPr>
        <p:grpSpPr>
          <a:xfrm>
            <a:off x="5086615" y="1804359"/>
            <a:ext cx="6892967" cy="3877294"/>
            <a:chOff x="5086615" y="1804359"/>
            <a:chExt cx="6892967" cy="3877294"/>
          </a:xfrm>
        </p:grpSpPr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C6089C51-E605-5771-E3BE-1CE6D6584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615" y="1804359"/>
              <a:ext cx="6892967" cy="387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9D35AB-89FC-4DC8-7B2A-6B7563EDB254}"/>
                </a:ext>
              </a:extLst>
            </p:cNvPr>
            <p:cNvSpPr txBox="1"/>
            <p:nvPr/>
          </p:nvSpPr>
          <p:spPr>
            <a:xfrm>
              <a:off x="5086615" y="1804359"/>
              <a:ext cx="18242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Microsoft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5E90E5-F334-BD50-A5AF-8DDEC54FB013}"/>
              </a:ext>
            </a:extLst>
          </p:cNvPr>
          <p:cNvGrpSpPr/>
          <p:nvPr/>
        </p:nvGrpSpPr>
        <p:grpSpPr>
          <a:xfrm>
            <a:off x="212418" y="3040083"/>
            <a:ext cx="6288162" cy="3592285"/>
            <a:chOff x="212418" y="3040083"/>
            <a:chExt cx="6288162" cy="3592285"/>
          </a:xfrm>
        </p:grpSpPr>
        <p:pic>
          <p:nvPicPr>
            <p:cNvPr id="10242" name="Picture 2" descr="Exterior of Google Cloud Data Center Located in Inzai Chiba Prefecture Japan">
              <a:extLst>
                <a:ext uri="{FF2B5EF4-FFF2-40B4-BE49-F238E27FC236}">
                  <a16:creationId xmlns:a16="http://schemas.microsoft.com/office/drawing/2014/main" id="{6136F0C3-AEDC-266D-BC73-6464A2470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18" y="3040083"/>
              <a:ext cx="6288162" cy="3592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553857-28E3-1C82-E486-C19D8B042241}"/>
                </a:ext>
              </a:extLst>
            </p:cNvPr>
            <p:cNvSpPr txBox="1"/>
            <p:nvPr/>
          </p:nvSpPr>
          <p:spPr>
            <a:xfrm>
              <a:off x="212418" y="3040083"/>
              <a:ext cx="1436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Google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2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 Centers Are Big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31</a:t>
            </a:fld>
            <a:endParaRPr lang="en-US"/>
          </a:p>
        </p:txBody>
      </p:sp>
      <p:pic>
        <p:nvPicPr>
          <p:cNvPr id="11266" name="Picture 2" descr="Google Logo and symbol, meaning, history, PNG, brand">
            <a:extLst>
              <a:ext uri="{FF2B5EF4-FFF2-40B4-BE49-F238E27FC236}">
                <a16:creationId xmlns:a16="http://schemas.microsoft.com/office/drawing/2014/main" id="{586CB13C-7BF7-95D5-EF5D-3253BA7C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32" y="1825625"/>
            <a:ext cx="1774371" cy="99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320F53F-E57A-4FB0-404E-E75CAB27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175" y="3502252"/>
            <a:ext cx="998084" cy="99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B20CC64F-3FBA-3E76-9A0F-8374E05F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51" y="5516431"/>
            <a:ext cx="2187534" cy="66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6DAA3-8F3F-6081-7812-1F4078CCECD4}"/>
              </a:ext>
            </a:extLst>
          </p:cNvPr>
          <p:cNvSpPr txBox="1"/>
          <p:nvPr/>
        </p:nvSpPr>
        <p:spPr>
          <a:xfrm>
            <a:off x="4958227" y="2063057"/>
            <a:ext cx="5483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 billion searches per month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FBBAC1-AE9E-B726-E171-CBDC0DD02F4D}"/>
              </a:ext>
            </a:extLst>
          </p:cNvPr>
          <p:cNvSpPr txBox="1"/>
          <p:nvPr/>
        </p:nvSpPr>
        <p:spPr>
          <a:xfrm>
            <a:off x="4958227" y="3739684"/>
            <a:ext cx="469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billion daily active users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E93B2-47B0-1850-6183-53EE20755C8A}"/>
              </a:ext>
            </a:extLst>
          </p:cNvPr>
          <p:cNvSpPr txBox="1"/>
          <p:nvPr/>
        </p:nvSpPr>
        <p:spPr>
          <a:xfrm>
            <a:off x="4958227" y="5585087"/>
            <a:ext cx="3095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310 million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EF037-3DCA-FCF3-81F6-BB69D67F4BA2}"/>
              </a:ext>
            </a:extLst>
          </p:cNvPr>
          <p:cNvSpPr txBox="1"/>
          <p:nvPr/>
        </p:nvSpPr>
        <p:spPr>
          <a:xfrm>
            <a:off x="4958227" y="1985357"/>
            <a:ext cx="6263955" cy="4031873"/>
          </a:xfrm>
          <a:prstGeom prst="rect">
            <a:avLst/>
          </a:prstGeom>
          <a:solidFill>
            <a:srgbClr val="1F2E5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10K-100K servers</a:t>
            </a:r>
          </a:p>
          <a:p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100s of Petabytes of storage</a:t>
            </a:r>
          </a:p>
          <a:p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100s of Terabits/s of </a:t>
            </a:r>
            <a:r>
              <a:rPr lang="en-US" sz="2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Bw</a:t>
            </a:r>
            <a:r>
              <a:rPr 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(more than core of Internet)</a:t>
            </a:r>
          </a:p>
          <a:p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10-100MW of power</a:t>
            </a:r>
          </a:p>
          <a:p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(1-2 % of global energy consumption)</a:t>
            </a:r>
          </a:p>
          <a:p>
            <a:endParaRPr 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100s of millions of dollars</a:t>
            </a:r>
          </a:p>
        </p:txBody>
      </p:sp>
    </p:spTree>
    <p:extLst>
      <p:ext uri="{BB962C8B-B14F-4D97-AF65-F5344CB8AC3E}">
        <p14:creationId xmlns:p14="http://schemas.microsoft.com/office/powerpoint/2010/main" val="33015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1268"/>
            <a:ext cx="10515600" cy="55356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to Build a Cloud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45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Lot Of Ground To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A0C89-CBAE-5B3A-01A6-B2294BAE86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18" y="2092559"/>
            <a:ext cx="8254163" cy="38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1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1268"/>
            <a:ext cx="10515600" cy="55356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to Build a Data Center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B2EB8-2E06-518E-642D-7F93BA2EEBEF}"/>
              </a:ext>
            </a:extLst>
          </p:cNvPr>
          <p:cNvSpPr txBox="1"/>
          <p:nvPr/>
        </p:nvSpPr>
        <p:spPr>
          <a:xfrm>
            <a:off x="4809590" y="4690063"/>
            <a:ext cx="2572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Physical Layer</a:t>
            </a:r>
          </a:p>
        </p:txBody>
      </p:sp>
    </p:spTree>
    <p:extLst>
      <p:ext uri="{BB962C8B-B14F-4D97-AF65-F5344CB8AC3E}">
        <p14:creationId xmlns:p14="http://schemas.microsoft.com/office/powerpoint/2010/main" val="27292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Servers in a 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0081" cy="4351338"/>
          </a:xfrm>
        </p:spPr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Commodity server blades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top-of-rack (</a:t>
            </a:r>
            <a:r>
              <a:rPr lang="en-US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ToR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switch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Modular design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Preconfigured rack space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Cabling: power, network, and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77F6A-B128-18B6-084C-65D107D6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323" y="2058091"/>
            <a:ext cx="5829609" cy="388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CE7356-C900-1103-1CB0-BCC33105D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121" y="2553196"/>
            <a:ext cx="3884223" cy="87580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9107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494DE2-8456-39A4-47D0-0CA914502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Racks in a 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2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256">
            <a:extLst>
              <a:ext uri="{FF2B5EF4-FFF2-40B4-BE49-F238E27FC236}">
                <a16:creationId xmlns:a16="http://schemas.microsoft.com/office/drawing/2014/main" id="{FE4FCB10-B913-8F1F-CB91-BFF9803844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4700" y="0"/>
            <a:ext cx="13721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24A345-D57F-0D96-B2F9-E2147B5701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Rows in a Hot/Cold Pair</a:t>
            </a:r>
          </a:p>
        </p:txBody>
      </p:sp>
    </p:spTree>
    <p:extLst>
      <p:ext uri="{BB962C8B-B14F-4D97-AF65-F5344CB8AC3E}">
        <p14:creationId xmlns:p14="http://schemas.microsoft.com/office/powerpoint/2010/main" val="2996216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ABC83F-5CBE-11CB-5684-687875E7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505665-54EA-F8AE-776C-F6AD2DE3B7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Hot/Cold Pairs in a Data Center</a:t>
            </a:r>
          </a:p>
        </p:txBody>
      </p:sp>
    </p:spTree>
    <p:extLst>
      <p:ext uri="{BB962C8B-B14F-4D97-AF65-F5344CB8AC3E}">
        <p14:creationId xmlns:p14="http://schemas.microsoft.com/office/powerpoint/2010/main" val="3511921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Data Center Network (Logical)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6EC5A-73F5-6263-F9C8-21AAA3C6E290}"/>
              </a:ext>
            </a:extLst>
          </p:cNvPr>
          <p:cNvSpPr txBox="1"/>
          <p:nvPr/>
        </p:nvSpPr>
        <p:spPr>
          <a:xfrm>
            <a:off x="8846237" y="6246524"/>
            <a:ext cx="167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*From Al-Fares et al.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SIGCOMM's 08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A702DC-E6FB-CC50-127C-102756542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4E21F-8E54-7F65-0583-A67647F8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85" y="1690688"/>
            <a:ext cx="100696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Covered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17C4BC-75C9-BA4D-1312-380278965762}"/>
              </a:ext>
            </a:extLst>
          </p:cNvPr>
          <p:cNvGrpSpPr/>
          <p:nvPr/>
        </p:nvGrpSpPr>
        <p:grpSpPr>
          <a:xfrm>
            <a:off x="0" y="1957161"/>
            <a:ext cx="7140645" cy="4900611"/>
            <a:chOff x="-610409" y="1392291"/>
            <a:chExt cx="7140645" cy="4900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43B81F-7297-A52F-47F3-10A2D7A9C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10409" y="1392291"/>
              <a:ext cx="7140645" cy="49006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65DDEC-4F27-2D17-A37D-199A15DD2B7C}"/>
                </a:ext>
              </a:extLst>
            </p:cNvPr>
            <p:cNvSpPr/>
            <p:nvPr/>
          </p:nvSpPr>
          <p:spPr>
            <a:xfrm>
              <a:off x="-319314" y="3429000"/>
              <a:ext cx="6415314" cy="286390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Network Architecture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B53CBD-4411-BDCA-D9EA-DEFFB0A6D243}"/>
              </a:ext>
            </a:extLst>
          </p:cNvPr>
          <p:cNvGrpSpPr/>
          <p:nvPr/>
        </p:nvGrpSpPr>
        <p:grpSpPr>
          <a:xfrm>
            <a:off x="79128" y="530340"/>
            <a:ext cx="6436042" cy="5382982"/>
            <a:chOff x="-237035" y="-1249135"/>
            <a:chExt cx="6436042" cy="53829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8866D9-7160-4899-F496-BC5AF27BA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0290" y="-1249135"/>
              <a:ext cx="6429297" cy="52990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58F4FA-C6D5-37F1-F3E7-2FA46CB45465}"/>
                </a:ext>
              </a:extLst>
            </p:cNvPr>
            <p:cNvSpPr/>
            <p:nvPr/>
          </p:nvSpPr>
          <p:spPr>
            <a:xfrm>
              <a:off x="-237035" y="893118"/>
              <a:ext cx="6415314" cy="32407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Topology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625CEE-B635-91E9-A629-7E7275A1D0AE}"/>
              </a:ext>
            </a:extLst>
          </p:cNvPr>
          <p:cNvGrpSpPr/>
          <p:nvPr/>
        </p:nvGrpSpPr>
        <p:grpSpPr>
          <a:xfrm>
            <a:off x="630808" y="429878"/>
            <a:ext cx="6212114" cy="5032375"/>
            <a:chOff x="1547519" y="1211209"/>
            <a:chExt cx="6212114" cy="5032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3353FC-161C-6A69-925C-A897E8F5A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7519" y="1211209"/>
              <a:ext cx="6212114" cy="50323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564ED3-55DA-3D05-9258-88036F04D95C}"/>
                </a:ext>
              </a:extLst>
            </p:cNvPr>
            <p:cNvSpPr/>
            <p:nvPr/>
          </p:nvSpPr>
          <p:spPr>
            <a:xfrm>
              <a:off x="1547519" y="3291044"/>
              <a:ext cx="6212114" cy="295254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Congestion Control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D3D053-A08C-2184-5094-76B785A2A57C}"/>
              </a:ext>
            </a:extLst>
          </p:cNvPr>
          <p:cNvGrpSpPr/>
          <p:nvPr/>
        </p:nvGrpSpPr>
        <p:grpSpPr>
          <a:xfrm>
            <a:off x="1021561" y="241985"/>
            <a:ext cx="6261407" cy="5032376"/>
            <a:chOff x="5263988" y="-451199"/>
            <a:chExt cx="6261407" cy="50323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7A6C95-5878-F797-DA80-B188A56F1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3988" y="-451199"/>
              <a:ext cx="6261407" cy="503237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3BC346-3B82-8019-46B0-B685338C04DA}"/>
                </a:ext>
              </a:extLst>
            </p:cNvPr>
            <p:cNvSpPr/>
            <p:nvPr/>
          </p:nvSpPr>
          <p:spPr>
            <a:xfrm>
              <a:off x="5263988" y="1628637"/>
              <a:ext cx="6261407" cy="295254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Scheduling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020762-F3DE-F9EB-018D-CF3086853647}"/>
              </a:ext>
            </a:extLst>
          </p:cNvPr>
          <p:cNvGrpSpPr/>
          <p:nvPr/>
        </p:nvGrpSpPr>
        <p:grpSpPr>
          <a:xfrm>
            <a:off x="1428562" y="469455"/>
            <a:ext cx="6773071" cy="5145425"/>
            <a:chOff x="7060105" y="-200924"/>
            <a:chExt cx="6773071" cy="51454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4F0763-2CE3-FE34-D12D-BC7F8415B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0105" y="-200924"/>
              <a:ext cx="6773071" cy="502602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5F74D7-69AA-B09D-4CF7-78CB678FA47E}"/>
                </a:ext>
              </a:extLst>
            </p:cNvPr>
            <p:cNvSpPr/>
            <p:nvPr/>
          </p:nvSpPr>
          <p:spPr>
            <a:xfrm>
              <a:off x="7060105" y="1307189"/>
              <a:ext cx="6751597" cy="363731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Load Balancing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B3B99B-7A84-C904-E42B-091C93F0DF34}"/>
              </a:ext>
            </a:extLst>
          </p:cNvPr>
          <p:cNvGrpSpPr/>
          <p:nvPr/>
        </p:nvGrpSpPr>
        <p:grpSpPr>
          <a:xfrm>
            <a:off x="1727631" y="62610"/>
            <a:ext cx="7142157" cy="4930313"/>
            <a:chOff x="4592824" y="-507996"/>
            <a:chExt cx="7142157" cy="49303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7407CC-F5EB-B773-F6D4-EBE02573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92824" y="-507996"/>
              <a:ext cx="7142157" cy="493031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9B6554-741A-2983-23C4-04EA490A1725}"/>
                </a:ext>
              </a:extLst>
            </p:cNvPr>
            <p:cNvSpPr/>
            <p:nvPr/>
          </p:nvSpPr>
          <p:spPr>
            <a:xfrm>
              <a:off x="4592824" y="1646237"/>
              <a:ext cx="7133899" cy="277607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Traffic Patterns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EF248B-7B67-4B36-7BF4-D59B69594014}"/>
              </a:ext>
            </a:extLst>
          </p:cNvPr>
          <p:cNvGrpSpPr/>
          <p:nvPr/>
        </p:nvGrpSpPr>
        <p:grpSpPr>
          <a:xfrm>
            <a:off x="1906623" y="362443"/>
            <a:ext cx="7340600" cy="4995139"/>
            <a:chOff x="4343149" y="290068"/>
            <a:chExt cx="7340600" cy="49951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DB7CC67-E80A-0D08-6CFF-62C37118B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3149" y="290068"/>
              <a:ext cx="7340600" cy="49149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CDCE23-1514-CF3A-6CA2-917BE5AB6BA2}"/>
                </a:ext>
              </a:extLst>
            </p:cNvPr>
            <p:cNvSpPr/>
            <p:nvPr/>
          </p:nvSpPr>
          <p:spPr>
            <a:xfrm>
              <a:off x="4343149" y="2416184"/>
              <a:ext cx="7340600" cy="286902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Programmable Switches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363D18-1BCF-0F56-C19F-2ECC81FB4915}"/>
              </a:ext>
            </a:extLst>
          </p:cNvPr>
          <p:cNvGrpSpPr/>
          <p:nvPr/>
        </p:nvGrpSpPr>
        <p:grpSpPr>
          <a:xfrm>
            <a:off x="2376351" y="717550"/>
            <a:ext cx="7348933" cy="5459413"/>
            <a:chOff x="2376351" y="717550"/>
            <a:chExt cx="7348933" cy="54594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3E0D338-F79F-C05D-7BA5-F7BBA99A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84684" y="717550"/>
              <a:ext cx="7340600" cy="54229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D3FD30-137E-8316-2759-BB20DAD8E63C}"/>
                </a:ext>
              </a:extLst>
            </p:cNvPr>
            <p:cNvSpPr/>
            <p:nvPr/>
          </p:nvSpPr>
          <p:spPr>
            <a:xfrm>
              <a:off x="2376351" y="2874551"/>
              <a:ext cx="7340599" cy="330241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Distributed Computing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04EB99-CD0A-B750-333A-3F92244FA45D}"/>
              </a:ext>
            </a:extLst>
          </p:cNvPr>
          <p:cNvGrpSpPr/>
          <p:nvPr/>
        </p:nvGrpSpPr>
        <p:grpSpPr>
          <a:xfrm>
            <a:off x="2903822" y="431338"/>
            <a:ext cx="7340600" cy="5764894"/>
            <a:chOff x="4152264" y="599960"/>
            <a:chExt cx="7340600" cy="57648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C7CAAA-69FC-F4B7-5F44-A689D6D38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2264" y="599960"/>
              <a:ext cx="7340600" cy="572770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4F88A3C-BE42-1A1B-72AB-1B2048F2B4CC}"/>
                </a:ext>
              </a:extLst>
            </p:cNvPr>
            <p:cNvSpPr/>
            <p:nvPr/>
          </p:nvSpPr>
          <p:spPr>
            <a:xfrm>
              <a:off x="4152264" y="3428999"/>
              <a:ext cx="7340599" cy="293585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Resource Allocation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B331F0-AE6A-A66D-F093-58CBCA2A8318}"/>
              </a:ext>
            </a:extLst>
          </p:cNvPr>
          <p:cNvGrpSpPr/>
          <p:nvPr/>
        </p:nvGrpSpPr>
        <p:grpSpPr>
          <a:xfrm>
            <a:off x="3419300" y="1344613"/>
            <a:ext cx="7340600" cy="5011737"/>
            <a:chOff x="4291228" y="1337574"/>
            <a:chExt cx="7340600" cy="501173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A0F2EC5-F210-601A-2BE9-5A3DBFF7B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91228" y="1337574"/>
              <a:ext cx="7340600" cy="495300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D2F78E3-CF1E-24A2-72F2-004C5CBD7F6E}"/>
                </a:ext>
              </a:extLst>
            </p:cNvPr>
            <p:cNvSpPr/>
            <p:nvPr/>
          </p:nvSpPr>
          <p:spPr>
            <a:xfrm>
              <a:off x="4291228" y="3993870"/>
              <a:ext cx="7340599" cy="235544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Virtualization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DB063B-BF03-A728-814F-2E62FCC16AC6}"/>
              </a:ext>
            </a:extLst>
          </p:cNvPr>
          <p:cNvGrpSpPr/>
          <p:nvPr/>
        </p:nvGrpSpPr>
        <p:grpSpPr>
          <a:xfrm>
            <a:off x="3020783" y="347909"/>
            <a:ext cx="7340601" cy="6162182"/>
            <a:chOff x="623797" y="293789"/>
            <a:chExt cx="7340601" cy="616218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01A29D-57B3-8E01-0D2E-97530F78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3797" y="293789"/>
              <a:ext cx="7340600" cy="615950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76DDC8-EF1A-F0AC-A9AC-E53BB1B88C39}"/>
                </a:ext>
              </a:extLst>
            </p:cNvPr>
            <p:cNvSpPr/>
            <p:nvPr/>
          </p:nvSpPr>
          <p:spPr>
            <a:xfrm>
              <a:off x="624202" y="2739614"/>
              <a:ext cx="7340196" cy="371635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1F2E5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Networks for Accelerators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4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Data Center Network (Physical)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10541018_720080368083256_1810543636_n.jpg">
            <a:extLst>
              <a:ext uri="{FF2B5EF4-FFF2-40B4-BE49-F238E27FC236}">
                <a16:creationId xmlns:a16="http://schemas.microsoft.com/office/drawing/2014/main" id="{2CBECA3F-0220-BDD4-1AC7-BEE7A0BD5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59" y="1690688"/>
            <a:ext cx="7524281" cy="48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0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1268"/>
            <a:ext cx="10515600" cy="55356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to Build a Data Center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B2EB8-2E06-518E-642D-7F93BA2EEBEF}"/>
              </a:ext>
            </a:extLst>
          </p:cNvPr>
          <p:cNvSpPr txBox="1"/>
          <p:nvPr/>
        </p:nvSpPr>
        <p:spPr>
          <a:xfrm>
            <a:off x="4271269" y="4663938"/>
            <a:ext cx="364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All The Other Layers</a:t>
            </a:r>
          </a:p>
        </p:txBody>
      </p:sp>
    </p:spTree>
    <p:extLst>
      <p:ext uri="{BB962C8B-B14F-4D97-AF65-F5344CB8AC3E}">
        <p14:creationId xmlns:p14="http://schemas.microsoft.com/office/powerpoint/2010/main" val="895497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OSI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3B05C-4A3B-F264-306B-70799AB2FA06}"/>
              </a:ext>
            </a:extLst>
          </p:cNvPr>
          <p:cNvSpPr/>
          <p:nvPr/>
        </p:nvSpPr>
        <p:spPr>
          <a:xfrm>
            <a:off x="864973" y="5265625"/>
            <a:ext cx="3158389" cy="888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Physical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9382D-33EF-AFCA-7A03-DEA351173480}"/>
              </a:ext>
            </a:extLst>
          </p:cNvPr>
          <p:cNvSpPr/>
          <p:nvPr/>
        </p:nvSpPr>
        <p:spPr>
          <a:xfrm>
            <a:off x="864973" y="4377585"/>
            <a:ext cx="3158389" cy="888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Data Link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042E0-171E-2215-6413-2F72AC0FDAFB}"/>
              </a:ext>
            </a:extLst>
          </p:cNvPr>
          <p:cNvSpPr/>
          <p:nvPr/>
        </p:nvSpPr>
        <p:spPr>
          <a:xfrm>
            <a:off x="864972" y="3489545"/>
            <a:ext cx="3158389" cy="888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 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BCE8E0-12E7-4141-D5F4-C3B708AC4C5B}"/>
              </a:ext>
            </a:extLst>
          </p:cNvPr>
          <p:cNvSpPr/>
          <p:nvPr/>
        </p:nvSpPr>
        <p:spPr>
          <a:xfrm>
            <a:off x="864971" y="2602695"/>
            <a:ext cx="3158389" cy="888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 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19397-DE5A-44C4-2EE6-72C0C53CCFF9}"/>
              </a:ext>
            </a:extLst>
          </p:cNvPr>
          <p:cNvSpPr/>
          <p:nvPr/>
        </p:nvSpPr>
        <p:spPr>
          <a:xfrm>
            <a:off x="864971" y="1713465"/>
            <a:ext cx="3158389" cy="888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7. Application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3DAC79-EB96-0F61-5AB6-D2A572DE8079}"/>
              </a:ext>
            </a:extLst>
          </p:cNvPr>
          <p:cNvSpPr txBox="1"/>
          <p:nvPr/>
        </p:nvSpPr>
        <p:spPr>
          <a:xfrm>
            <a:off x="4326276" y="5434972"/>
            <a:ext cx="551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to send bits from A to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20606-D314-F16B-9C5E-0386CC7EC0A8}"/>
              </a:ext>
            </a:extLst>
          </p:cNvPr>
          <p:cNvSpPr txBox="1"/>
          <p:nvPr/>
        </p:nvSpPr>
        <p:spPr>
          <a:xfrm>
            <a:off x="4326275" y="4546932"/>
            <a:ext cx="62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Best effort local packet delivery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3E16B-4856-50FE-0F62-0187ED93D1A3}"/>
              </a:ext>
            </a:extLst>
          </p:cNvPr>
          <p:cNvSpPr txBox="1"/>
          <p:nvPr/>
        </p:nvSpPr>
        <p:spPr>
          <a:xfrm>
            <a:off x="4326275" y="3659715"/>
            <a:ext cx="62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Best effort global packet delivery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7B213-1800-2B23-E040-F69F1D0A66AF}"/>
              </a:ext>
            </a:extLst>
          </p:cNvPr>
          <p:cNvSpPr txBox="1"/>
          <p:nvPr/>
        </p:nvSpPr>
        <p:spPr>
          <a:xfrm>
            <a:off x="4326275" y="2770029"/>
            <a:ext cx="62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Reliable streams OR messages</a:t>
            </a:r>
          </a:p>
        </p:txBody>
      </p:sp>
    </p:spTree>
    <p:extLst>
      <p:ext uri="{BB962C8B-B14F-4D97-AF65-F5344CB8AC3E}">
        <p14:creationId xmlns:p14="http://schemas.microsoft.com/office/powerpoint/2010/main" val="2190204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OSI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34158-A03B-3725-AF5D-49BA530B485B}"/>
              </a:ext>
            </a:extLst>
          </p:cNvPr>
          <p:cNvSpPr/>
          <p:nvPr/>
        </p:nvSpPr>
        <p:spPr>
          <a:xfrm>
            <a:off x="864973" y="5265625"/>
            <a:ext cx="3158389" cy="888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Physical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303B78-63A7-5CB2-68DB-F6C3C9B42F3A}"/>
              </a:ext>
            </a:extLst>
          </p:cNvPr>
          <p:cNvSpPr/>
          <p:nvPr/>
        </p:nvSpPr>
        <p:spPr>
          <a:xfrm>
            <a:off x="864973" y="4377585"/>
            <a:ext cx="3158389" cy="888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Data Link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3AE3D-104B-B3F6-C8F0-C93366E4E9B6}"/>
              </a:ext>
            </a:extLst>
          </p:cNvPr>
          <p:cNvSpPr/>
          <p:nvPr/>
        </p:nvSpPr>
        <p:spPr>
          <a:xfrm>
            <a:off x="864972" y="3489545"/>
            <a:ext cx="3158389" cy="888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 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BE4C4-7FCF-06D9-ED09-3275CDE6B540}"/>
              </a:ext>
            </a:extLst>
          </p:cNvPr>
          <p:cNvSpPr/>
          <p:nvPr/>
        </p:nvSpPr>
        <p:spPr>
          <a:xfrm>
            <a:off x="864971" y="2602695"/>
            <a:ext cx="3158389" cy="888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 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284BB-9857-749D-23B7-5B453E0A519A}"/>
              </a:ext>
            </a:extLst>
          </p:cNvPr>
          <p:cNvSpPr/>
          <p:nvPr/>
        </p:nvSpPr>
        <p:spPr>
          <a:xfrm>
            <a:off x="864971" y="1713465"/>
            <a:ext cx="3158389" cy="888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7. Application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56B4D-8410-5E13-05AB-17787A569B20}"/>
              </a:ext>
            </a:extLst>
          </p:cNvPr>
          <p:cNvSpPr txBox="1"/>
          <p:nvPr/>
        </p:nvSpPr>
        <p:spPr>
          <a:xfrm>
            <a:off x="4326276" y="5434972"/>
            <a:ext cx="551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Copper and optical links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FF52F-459B-ACDE-B119-2F92918BC4EB}"/>
              </a:ext>
            </a:extLst>
          </p:cNvPr>
          <p:cNvSpPr txBox="1"/>
          <p:nvPr/>
        </p:nvSpPr>
        <p:spPr>
          <a:xfrm>
            <a:off x="4326275" y="4546932"/>
            <a:ext cx="62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Ethernet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6D70B-0ACD-872B-4289-72AE666620B1}"/>
              </a:ext>
            </a:extLst>
          </p:cNvPr>
          <p:cNvSpPr txBox="1"/>
          <p:nvPr/>
        </p:nvSpPr>
        <p:spPr>
          <a:xfrm>
            <a:off x="4326275" y="3659715"/>
            <a:ext cx="62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3FCFD-B0BC-001A-816D-0118D49488FA}"/>
              </a:ext>
            </a:extLst>
          </p:cNvPr>
          <p:cNvSpPr txBox="1"/>
          <p:nvPr/>
        </p:nvSpPr>
        <p:spPr>
          <a:xfrm>
            <a:off x="4326275" y="2770029"/>
            <a:ext cx="622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TCP/UDP</a:t>
            </a:r>
          </a:p>
        </p:txBody>
      </p:sp>
    </p:spTree>
    <p:extLst>
      <p:ext uri="{BB962C8B-B14F-4D97-AF65-F5344CB8AC3E}">
        <p14:creationId xmlns:p14="http://schemas.microsoft.com/office/powerpoint/2010/main" val="2431600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D6DB-5735-7AA9-1E6F-39ED063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L2: Ethernet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A5-3331-D600-7605-91B8E76B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MAC addresses (e.g., 00-15-C5-49-04-A9 from Dell)</a:t>
            </a:r>
          </a:p>
          <a:p>
            <a:pPr lvl="1"/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Unique, hard-coded in the adapter when it is built</a:t>
            </a:r>
          </a:p>
          <a:p>
            <a:pPr lvl="1"/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Flat name space of 48 bits</a:t>
            </a:r>
          </a:p>
          <a:p>
            <a:pPr lvl="1"/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Single shared broadcast channel (i.e., not switched)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B2E6-9971-24F6-CCFE-F812CD5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D5B3C-0500-4D2B-DC4D-FFBFB73FC2CB}"/>
              </a:ext>
            </a:extLst>
          </p:cNvPr>
          <p:cNvSpPr txBox="1"/>
          <p:nvPr/>
        </p:nvSpPr>
        <p:spPr>
          <a:xfrm>
            <a:off x="4786987" y="5681881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Not scalable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61425E-6031-B119-BACB-A8CE5AC370DC}"/>
              </a:ext>
            </a:extLst>
          </p:cNvPr>
          <p:cNvSpPr/>
          <p:nvPr/>
        </p:nvSpPr>
        <p:spPr>
          <a:xfrm>
            <a:off x="1419727" y="2018128"/>
            <a:ext cx="1528010" cy="737101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Preamble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(7B)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0402D3-F23F-B485-0490-635F277A6051}"/>
              </a:ext>
            </a:extLst>
          </p:cNvPr>
          <p:cNvSpPr/>
          <p:nvPr/>
        </p:nvSpPr>
        <p:spPr>
          <a:xfrm>
            <a:off x="2947737" y="2018128"/>
            <a:ext cx="581527" cy="737101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SFD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(1B)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6223F-A827-4B68-818C-624D78DF5B06}"/>
              </a:ext>
            </a:extLst>
          </p:cNvPr>
          <p:cNvSpPr/>
          <p:nvPr/>
        </p:nvSpPr>
        <p:spPr>
          <a:xfrm>
            <a:off x="3529264" y="2018127"/>
            <a:ext cx="1390606" cy="73710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Dst</a:t>
            </a:r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address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(6B)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35A13-F30C-5E56-E44F-475E6A86EAE2}"/>
              </a:ext>
            </a:extLst>
          </p:cNvPr>
          <p:cNvSpPr/>
          <p:nvPr/>
        </p:nvSpPr>
        <p:spPr>
          <a:xfrm>
            <a:off x="4919870" y="2018126"/>
            <a:ext cx="1390606" cy="73710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Src</a:t>
            </a:r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address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(6B)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0063D-C198-1C52-4882-37BDC3570A10}"/>
              </a:ext>
            </a:extLst>
          </p:cNvPr>
          <p:cNvSpPr/>
          <p:nvPr/>
        </p:nvSpPr>
        <p:spPr>
          <a:xfrm>
            <a:off x="6310476" y="2018125"/>
            <a:ext cx="1390606" cy="737101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Length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(2B)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F8C5C0-7161-2E7D-FDEA-525EA957D689}"/>
              </a:ext>
            </a:extLst>
          </p:cNvPr>
          <p:cNvSpPr/>
          <p:nvPr/>
        </p:nvSpPr>
        <p:spPr>
          <a:xfrm>
            <a:off x="7701081" y="2020687"/>
            <a:ext cx="2130983" cy="73710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(46-1500 B)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4538F9-9694-A4B1-A998-AE3679047412}"/>
              </a:ext>
            </a:extLst>
          </p:cNvPr>
          <p:cNvSpPr/>
          <p:nvPr/>
        </p:nvSpPr>
        <p:spPr>
          <a:xfrm>
            <a:off x="9832064" y="2018124"/>
            <a:ext cx="802806" cy="737101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CRC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(4B)</a:t>
            </a:r>
          </a:p>
        </p:txBody>
      </p:sp>
    </p:spTree>
    <p:extLst>
      <p:ext uri="{BB962C8B-B14F-4D97-AF65-F5344CB8AC3E}">
        <p14:creationId xmlns:p14="http://schemas.microsoft.com/office/powerpoint/2010/main" val="9852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L3: Internet Protocol (IP)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93E1-BF64-010E-A5C8-108E1389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IP addresses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Addresses are assigned and can be changed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Hierarchical addressing, as opposed to flat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Hop-by-hop packet routing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Each router has a forwarding table</a:t>
            </a:r>
          </a:p>
          <a:p>
            <a:pPr lvl="2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Maps destination address to outgoing interface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Upon receiving a packet</a:t>
            </a:r>
          </a:p>
          <a:p>
            <a:pPr lvl="2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Inspect the destination address in the header</a:t>
            </a:r>
          </a:p>
          <a:p>
            <a:pPr lvl="2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Index into the table</a:t>
            </a:r>
          </a:p>
          <a:p>
            <a:pPr lvl="2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Determine the outgoing interface</a:t>
            </a:r>
          </a:p>
          <a:p>
            <a:pPr lvl="2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Forward the packet out via that interface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Then, the next router in the path repeats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L4: User Datagram Protocol (UDP)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93E1-BF64-010E-A5C8-108E1389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Datagram messaging service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Demultiplexing: port numbers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Detecting corruption: checksum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Lightweight communication between processes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Send and receive messages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Avoid overhead of ordered, reliable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L4: Transmission Control Proto. (TCP)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31A0C9-23FD-DF87-6952-A7CE4EB19F4B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Stream-of-bytes service</a:t>
            </a:r>
          </a:p>
          <a:p>
            <a:pPr lvl="1">
              <a:lnSpc>
                <a:spcPct val="100000"/>
              </a:lnSpc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Sends and receives a stream of bytes</a:t>
            </a:r>
          </a:p>
          <a:p>
            <a:pPr>
              <a:lnSpc>
                <a:spcPct val="100000"/>
              </a:lnSpc>
            </a:pPr>
            <a:endParaRPr lang="en-US" altLang="x-none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Reliable, in-order delivery</a:t>
            </a:r>
          </a:p>
          <a:p>
            <a:pPr lvl="1">
              <a:lnSpc>
                <a:spcPct val="100000"/>
              </a:lnSpc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Corruption: checksums</a:t>
            </a:r>
          </a:p>
          <a:p>
            <a:pPr lvl="1">
              <a:lnSpc>
                <a:spcPct val="100000"/>
              </a:lnSpc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 loss/reordering: sequence numbers</a:t>
            </a:r>
          </a:p>
          <a:p>
            <a:pPr lvl="1">
              <a:lnSpc>
                <a:spcPct val="100000"/>
              </a:lnSpc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Reliable delivery: acknowledgments and retransmissions</a:t>
            </a:r>
          </a:p>
          <a:p>
            <a:pPr>
              <a:lnSpc>
                <a:spcPct val="100000"/>
              </a:lnSpc>
            </a:pPr>
            <a:endParaRPr lang="en-US" altLang="x-none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Connection oriented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Explicit set-up and tear-down of TCP connection</a:t>
            </a:r>
          </a:p>
        </p:txBody>
      </p:sp>
    </p:spTree>
    <p:extLst>
      <p:ext uri="{BB962C8B-B14F-4D97-AF65-F5344CB8AC3E}">
        <p14:creationId xmlns:p14="http://schemas.microsoft.com/office/powerpoint/2010/main" val="966091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L4: Transmission Control Proto. (TCP)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48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E5A10D7-FA9F-7014-613B-7650776FB15C}"/>
              </a:ext>
            </a:extLst>
          </p:cNvPr>
          <p:cNvSpPr txBox="1">
            <a:spLocks/>
          </p:cNvSpPr>
          <p:nvPr/>
        </p:nvSpPr>
        <p:spPr>
          <a:xfrm>
            <a:off x="838201" y="1820863"/>
            <a:ext cx="10515599" cy="4318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Flow control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x-none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Prevent overflow of the receiver's buffer space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x-none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x-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Congestion control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x-none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Adapt to network congestion for the greater good</a:t>
            </a:r>
          </a:p>
        </p:txBody>
      </p:sp>
    </p:spTree>
    <p:extLst>
      <p:ext uri="{BB962C8B-B14F-4D97-AF65-F5344CB8AC3E}">
        <p14:creationId xmlns:p14="http://schemas.microsoft.com/office/powerpoint/2010/main" val="3887579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What's Different about DCNs?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93E1-BF64-010E-A5C8-108E1389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Single administrative domain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need to be compatible with outside world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Tiny round trip times (microseconds)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Latency/tail latency critical 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Massive multipath topologies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Shallow buffers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Backplane for large-scale parallel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6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Topics Not Covered (But Relevant)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ML &amp; networking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Wide-area networks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RDMA and disaggregation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SDN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Fault tolerance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Network monitoring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Verification</a:t>
            </a: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Modeling and simulation…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95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 Center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93E1-BF64-010E-A5C8-108E1389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Massive bisection bandwidth 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Architectures and topologies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Load balancing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Optics 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Ultra-Low latency (single-digit microseconds)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Rate-control or packet scheduling?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Centralized or distributed?</a:t>
            </a:r>
          </a:p>
          <a:p>
            <a:pPr marL="0" indent="0">
              <a:buNone/>
            </a:pP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Managing resources across network &amp; servers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Multi-tenant performance isolation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App-aware network scheduling (e.g. for big data)</a:t>
            </a:r>
          </a:p>
          <a:p>
            <a:pPr marL="0" indent="0">
              <a:buNone/>
            </a:pP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Next-generation hardware </a:t>
            </a:r>
          </a:p>
          <a:p>
            <a:pPr lvl="1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RDMA, disaggregation, hardware acceleration…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24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CEB5-7954-3D9E-7512-6EA8E7A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Next Time..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93E1-BF64-010E-A5C8-108E1389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09F7-98F6-EF27-0927-5B17639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3731B-33AA-F25A-4AAF-AA204B1B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510" y="1690688"/>
            <a:ext cx="5644907" cy="3874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D9CC7-4699-A01C-86EE-D4EBADD4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504" y="1858429"/>
            <a:ext cx="52578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3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i="0" u="none" strike="noStrike" dirty="0">
                <a:solidFill>
                  <a:srgbClr val="333333"/>
                </a:solidFill>
                <a:effectLst/>
                <a:latin typeface="Segoeuil"/>
              </a:rPr>
              <a:t>Reading and participation: 50%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rgbClr val="333333"/>
                </a:solidFill>
                <a:effectLst/>
                <a:latin typeface="Segoeuil"/>
              </a:rPr>
              <a:t>Paper reviewing: 20%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rgbClr val="333333"/>
                </a:solidFill>
                <a:effectLst/>
                <a:latin typeface="Segoeuil"/>
              </a:rPr>
              <a:t>Leading discussions: 15%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rgbClr val="333333"/>
                </a:solidFill>
                <a:effectLst/>
                <a:latin typeface="Segoeuil"/>
              </a:rPr>
              <a:t>Participation: 15%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i="0" u="none" strike="noStrike" dirty="0">
              <a:solidFill>
                <a:srgbClr val="333333"/>
              </a:solidFill>
              <a:effectLst/>
              <a:latin typeface="Segoeui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u="none" strike="noStrike" dirty="0">
                <a:solidFill>
                  <a:srgbClr val="333333"/>
                </a:solidFill>
                <a:effectLst/>
                <a:latin typeface="Segoeuil"/>
              </a:rPr>
              <a:t>Final project: 50%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rgbClr val="333333"/>
                </a:solidFill>
                <a:effectLst/>
                <a:latin typeface="Segoeuil"/>
              </a:rPr>
              <a:t>Proposal: 10%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rgbClr val="333333"/>
                </a:solidFill>
                <a:effectLst/>
                <a:latin typeface="Segoeuil"/>
              </a:rPr>
              <a:t>Presentation: 20%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rgbClr val="333333"/>
                </a:solidFill>
                <a:effectLst/>
                <a:latin typeface="Segoeuil"/>
              </a:rPr>
              <a:t>Report: 20%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Paper Reviewing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Two papers (classic + recent) on the same topic each week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Before Friday 12 AM, submit your reviews for both papers on </a:t>
            </a:r>
            <a:r>
              <a:rPr lang="en-US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HotCrp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: 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  <a:hlinkClick r:id="rId3"/>
              </a:rPr>
              <a:t>https://toronto-net24w.hotcrp.com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You are allowed to skip the reviews of two papers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AA476-F5CD-811C-953F-50EEED284B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03" y="1690688"/>
            <a:ext cx="4088820" cy="46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Leading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For each paper, two students will present the work and lead the discussion from opposite sides (from Jan. 26)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Advocator: 10 min introducing the work + 20 min defending the work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Adversary: 20 min attacking the work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Every student serves as the advocator for one paper and the adversary for another (send me slides after each class)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F6C7-56A1-9E72-F9A5-A3A34E6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6504-977F-A9B5-10F9-882DB873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Join discussion any time during the class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Say something not in the paper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  <a:cs typeface="Lao MN" pitchFamily="2" charset="0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Lao MN" pitchFamily="2" charset="0"/>
              </a:rPr>
              <a:t>Vote for one side at the end of a paper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F76B-9879-2451-C0C4-B789745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B4040-5AA9-3F40-BB2A-2B34D1EEBE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45064</TotalTime>
  <Words>1518</Words>
  <Application>Microsoft Macintosh PowerPoint</Application>
  <PresentationFormat>Widescreen</PresentationFormat>
  <Paragraphs>422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Microsoft YaHei</vt:lpstr>
      <vt:lpstr>Microsoft YaHei Light</vt:lpstr>
      <vt:lpstr>Segoeuil</vt:lpstr>
      <vt:lpstr>Arial</vt:lpstr>
      <vt:lpstr>Calibri</vt:lpstr>
      <vt:lpstr>Calibri Light</vt:lpstr>
      <vt:lpstr>Courier New</vt:lpstr>
      <vt:lpstr>Wingdings</vt:lpstr>
      <vt:lpstr>Office Theme</vt:lpstr>
      <vt:lpstr>Cloud Networks</vt:lpstr>
      <vt:lpstr>Course Overview</vt:lpstr>
      <vt:lpstr>What You Will Learn</vt:lpstr>
      <vt:lpstr>Covered Topics</vt:lpstr>
      <vt:lpstr>Topics Not Covered (But Relevant)</vt:lpstr>
      <vt:lpstr>Grading</vt:lpstr>
      <vt:lpstr>Paper Reviewing</vt:lpstr>
      <vt:lpstr>Leading Discussion</vt:lpstr>
      <vt:lpstr>Participation</vt:lpstr>
      <vt:lpstr>Final Project</vt:lpstr>
      <vt:lpstr>This Year's Topic</vt:lpstr>
      <vt:lpstr>Development</vt:lpstr>
      <vt:lpstr>Deadlines</vt:lpstr>
      <vt:lpstr>Questions?</vt:lpstr>
      <vt:lpstr>Introduction to Cloud Networks</vt:lpstr>
      <vt:lpstr>Cloud Computing Is Everywhere</vt:lpstr>
      <vt:lpstr>Cloud Computing Is Everywhere</vt:lpstr>
      <vt:lpstr>What Is Cloud Computing</vt:lpstr>
      <vt:lpstr>What Is Cloud Computing</vt:lpstr>
      <vt:lpstr>What Is Cloud Computing</vt:lpstr>
      <vt:lpstr>Cloud Computing Benefits</vt:lpstr>
      <vt:lpstr>Cloud Computing Benefits</vt:lpstr>
      <vt:lpstr>Cloud Computing Benefits</vt:lpstr>
      <vt:lpstr>Cloud Computing Benefits</vt:lpstr>
      <vt:lpstr>Cloud Service Models</vt:lpstr>
      <vt:lpstr>Cloud Service Models</vt:lpstr>
      <vt:lpstr>Cloud Service Models</vt:lpstr>
      <vt:lpstr>Enabling Technology: Virtualization</vt:lpstr>
      <vt:lpstr>Virtual Switching</vt:lpstr>
      <vt:lpstr>The Result: Data Centers</vt:lpstr>
      <vt:lpstr>Data Centers Are Big</vt:lpstr>
      <vt:lpstr>PowerPoint Presentation</vt:lpstr>
      <vt:lpstr>A Lot Of Ground To Cover</vt:lpstr>
      <vt:lpstr>PowerPoint Presentation</vt:lpstr>
      <vt:lpstr>Servers in a Rack</vt:lpstr>
      <vt:lpstr>Racks in a Row</vt:lpstr>
      <vt:lpstr>PowerPoint Presentation</vt:lpstr>
      <vt:lpstr>PowerPoint Presentation</vt:lpstr>
      <vt:lpstr>The Data Center Network (Logical)</vt:lpstr>
      <vt:lpstr>The Data Center Network (Physical)</vt:lpstr>
      <vt:lpstr>PowerPoint Presentation</vt:lpstr>
      <vt:lpstr>OSI Model</vt:lpstr>
      <vt:lpstr>OSI Model</vt:lpstr>
      <vt:lpstr>L2: Ethernet</vt:lpstr>
      <vt:lpstr>L3: Internet Protocol (IP)</vt:lpstr>
      <vt:lpstr>L4: User Datagram Protocol (UDP)</vt:lpstr>
      <vt:lpstr>L4: Transmission Control Proto. (TCP)</vt:lpstr>
      <vt:lpstr>L4: Transmission Control Proto. (TCP)</vt:lpstr>
      <vt:lpstr>What's Different about DCNs?</vt:lpstr>
      <vt:lpstr>Data Center Challenges</vt:lpstr>
      <vt:lpstr>For Next Time..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Networks: Cloud Computing</dc:title>
  <dc:creator>Zhang, Qizhen</dc:creator>
  <cp:lastModifiedBy>Zhang, Qizhen</cp:lastModifiedBy>
  <cp:revision>1317</cp:revision>
  <dcterms:created xsi:type="dcterms:W3CDTF">2023-12-11T20:55:18Z</dcterms:created>
  <dcterms:modified xsi:type="dcterms:W3CDTF">2024-01-12T15:23:35Z</dcterms:modified>
</cp:coreProperties>
</file>